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6BBB"/>
    <a:srgbClr val="DEEBF7"/>
    <a:srgbClr val="291F98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82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85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6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68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57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7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6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41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21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08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42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AEF31-0B1F-4B35-9C47-19919C75085F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6880-31AF-4FBF-987B-B8CDABD31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84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3F3F47-6FAB-4BE9-8A0A-9341E3E33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742" y="1339479"/>
            <a:ext cx="5582297" cy="444836"/>
          </a:xfrm>
        </p:spPr>
        <p:txBody>
          <a:bodyPr>
            <a:noAutofit/>
          </a:bodyPr>
          <a:lstStyle/>
          <a:p>
            <a:r>
              <a:rPr lang="fr-FR" sz="1800" dirty="0">
                <a:solidFill>
                  <a:srgbClr val="291F98"/>
                </a:solidFill>
                <a:latin typeface="+mn-lt"/>
              </a:rPr>
              <a:t>QUESTIONNAIRE </a:t>
            </a:r>
            <a:r>
              <a:rPr lang="fr-FR" sz="1800" b="1" dirty="0">
                <a:solidFill>
                  <a:srgbClr val="291F98"/>
                </a:solidFill>
                <a:latin typeface="+mn-lt"/>
              </a:rPr>
              <a:t>VACCINATION CONTRE LA COVID-19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16534D-C400-4D25-92FC-296ABDCEC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642" y="1882035"/>
            <a:ext cx="6266688" cy="1331968"/>
          </a:xfr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fr-FR" sz="1600" dirty="0"/>
              <a:t>Nom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.........................................................................................</a:t>
            </a:r>
            <a:endParaRPr lang="fr-FR" sz="1600" dirty="0"/>
          </a:p>
          <a:p>
            <a:pPr algn="l"/>
            <a:r>
              <a:rPr lang="fr-FR" sz="1600" dirty="0"/>
              <a:t>Prénom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....................................................................................</a:t>
            </a:r>
            <a:endParaRPr lang="fr-FR" sz="1600" dirty="0"/>
          </a:p>
          <a:p>
            <a:pPr algn="l"/>
            <a:r>
              <a:rPr lang="fr-FR" sz="1600" dirty="0"/>
              <a:t>Date de naissance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....................................................................</a:t>
            </a:r>
          </a:p>
          <a:p>
            <a:pPr algn="l"/>
            <a:r>
              <a:rPr lang="fr-FR" sz="1600" dirty="0"/>
              <a:t>Numéro de sécurité sociale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.....................................................</a:t>
            </a:r>
          </a:p>
          <a:p>
            <a:pPr algn="l"/>
            <a:endParaRPr lang="fr-FR" sz="1600" dirty="0"/>
          </a:p>
        </p:txBody>
      </p:sp>
      <p:graphicFrame>
        <p:nvGraphicFramePr>
          <p:cNvPr id="38" name="Tableau 38">
            <a:extLst>
              <a:ext uri="{FF2B5EF4-FFF2-40B4-BE49-F238E27FC236}">
                <a16:creationId xmlns:a16="http://schemas.microsoft.com/office/drawing/2014/main" id="{1D4E719C-BE51-490C-99D6-0E68B125D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82998"/>
              </p:ext>
            </p:extLst>
          </p:nvPr>
        </p:nvGraphicFramePr>
        <p:xfrm>
          <a:off x="413642" y="3301539"/>
          <a:ext cx="6030716" cy="47066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47725">
                  <a:extLst>
                    <a:ext uri="{9D8B030D-6E8A-4147-A177-3AD203B41FA5}">
                      <a16:colId xmlns:a16="http://schemas.microsoft.com/office/drawing/2014/main" val="2566513336"/>
                    </a:ext>
                  </a:extLst>
                </a:gridCol>
                <a:gridCol w="1882991">
                  <a:extLst>
                    <a:ext uri="{9D8B030D-6E8A-4147-A177-3AD203B41FA5}">
                      <a16:colId xmlns:a16="http://schemas.microsoft.com/office/drawing/2014/main" val="503774570"/>
                    </a:ext>
                  </a:extLst>
                </a:gridCol>
              </a:tblGrid>
              <a:tr h="23910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588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Présentez-vous au moins une comorbidité spécifique ?</a:t>
                      </a:r>
                    </a:p>
                    <a:p>
                      <a:r>
                        <a:rPr lang="fr-FR" i="1" dirty="0">
                          <a:solidFill>
                            <a:srgbClr val="002060"/>
                          </a:solidFill>
                        </a:rPr>
                        <a:t>(Cf. liste au verso)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32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Avez-vous eu un test (PCR ou antigénique) positif au cours des trois derniers mois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5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Avez-vous de la fièvre aujourd’hui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8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Avez-vous reçu un vaccin au cours des deux dernières semaines ?</a:t>
                      </a:r>
                    </a:p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Si oui, lequel : ……………………………………………………………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958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Avez-vous des antécédents d’allergie ou d’hypersensibilité à certaines substances ou avec d’autres vaccins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91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Êtes-vous traité par un médicament anticoagulant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38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Présentez-vous des troubles de l’hémostase ?</a:t>
                      </a:r>
                    </a:p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fr-FR" i="1" dirty="0">
                          <a:solidFill>
                            <a:srgbClr val="002060"/>
                          </a:solidFill>
                        </a:rPr>
                        <a:t>taux de plaquette bas, maladie spécifique…)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79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Êtes-vous enceinte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023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2060"/>
                          </a:solidFill>
                        </a:rPr>
                        <a:t>Allaitez-vous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346221"/>
                  </a:ext>
                </a:extLst>
              </a:tr>
            </a:tbl>
          </a:graphicData>
        </a:graphic>
      </p:graphicFrame>
      <p:grpSp>
        <p:nvGrpSpPr>
          <p:cNvPr id="86" name="Groupe 85">
            <a:extLst>
              <a:ext uri="{FF2B5EF4-FFF2-40B4-BE49-F238E27FC236}">
                <a16:creationId xmlns:a16="http://schemas.microsoft.com/office/drawing/2014/main" id="{18C5CFA9-1104-4015-AA64-AF35747C0E24}"/>
              </a:ext>
            </a:extLst>
          </p:cNvPr>
          <p:cNvGrpSpPr/>
          <p:nvPr/>
        </p:nvGrpSpPr>
        <p:grpSpPr>
          <a:xfrm>
            <a:off x="4899664" y="3680260"/>
            <a:ext cx="1393281" cy="4327128"/>
            <a:chOff x="4835866" y="3552117"/>
            <a:chExt cx="1393281" cy="4327128"/>
          </a:xfrm>
        </p:grpSpPr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E7B90223-1430-4609-A881-E0246C13FA3D}"/>
                </a:ext>
              </a:extLst>
            </p:cNvPr>
            <p:cNvGrpSpPr/>
            <p:nvPr/>
          </p:nvGrpSpPr>
          <p:grpSpPr>
            <a:xfrm>
              <a:off x="4835866" y="3552117"/>
              <a:ext cx="1393281" cy="318227"/>
              <a:chOff x="4835866" y="3552117"/>
              <a:chExt cx="1393281" cy="318227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11EF59D-AE75-46A5-8B0D-CA730593EE91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8D6E1CF-CA71-4671-8D50-F17B23EDD1E2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7723169A-B7EB-494F-A702-CC35306E4988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9A30F7F-0F93-4767-9C46-AC845FD0E4A5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90148120-4B52-4516-8415-BDF8E75B100A}"/>
                </a:ext>
              </a:extLst>
            </p:cNvPr>
            <p:cNvGrpSpPr/>
            <p:nvPr/>
          </p:nvGrpSpPr>
          <p:grpSpPr>
            <a:xfrm>
              <a:off x="4835866" y="4108454"/>
              <a:ext cx="1393281" cy="318227"/>
              <a:chOff x="4835866" y="3552117"/>
              <a:chExt cx="1393281" cy="318227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2521EC3-F989-480C-8A9B-46F40FC2BCB1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3BF3674-1B5B-4536-8403-AAA8C64C628E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AD586E0D-B7CC-429D-8725-23B3037F73B8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D536F127-CB68-437F-88E6-B532E6A3EC57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2B44F5BB-31D6-403B-A030-7F101D463C1E}"/>
                </a:ext>
              </a:extLst>
            </p:cNvPr>
            <p:cNvGrpSpPr/>
            <p:nvPr/>
          </p:nvGrpSpPr>
          <p:grpSpPr>
            <a:xfrm>
              <a:off x="4835866" y="4525446"/>
              <a:ext cx="1393281" cy="318227"/>
              <a:chOff x="4835866" y="3552117"/>
              <a:chExt cx="1393281" cy="318227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17DD130-FBBA-442B-ADF7-A65F761EF2C3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FE6A91-94DA-43F2-AAE4-0F27429BB870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2" name="ZoneTexte 51">
                <a:extLst>
                  <a:ext uri="{FF2B5EF4-FFF2-40B4-BE49-F238E27FC236}">
                    <a16:creationId xmlns:a16="http://schemas.microsoft.com/office/drawing/2014/main" id="{229BCFE6-A268-4A5E-A682-DAE81EE13A2B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ED486540-83FE-4B58-BBF2-2F9D58832FD5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53AE3AC4-8156-4FB3-866C-F8DC22AB3D05}"/>
                </a:ext>
              </a:extLst>
            </p:cNvPr>
            <p:cNvGrpSpPr/>
            <p:nvPr/>
          </p:nvGrpSpPr>
          <p:grpSpPr>
            <a:xfrm>
              <a:off x="4835866" y="5064981"/>
              <a:ext cx="1393281" cy="318227"/>
              <a:chOff x="4835866" y="3552117"/>
              <a:chExt cx="1393281" cy="31822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1A286C-A9EF-413B-8B36-25E9B9547709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6E7E1B5-7419-4811-B848-A8223563F113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7" name="ZoneTexte 56">
                <a:extLst>
                  <a:ext uri="{FF2B5EF4-FFF2-40B4-BE49-F238E27FC236}">
                    <a16:creationId xmlns:a16="http://schemas.microsoft.com/office/drawing/2014/main" id="{2F4AE25C-E12F-46C6-8AD8-228BD5BF2702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2730C430-DFE5-411C-8AE0-AAD5FC28245B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50C5C043-8060-49FA-B7A1-9812C1A4F003}"/>
                </a:ext>
              </a:extLst>
            </p:cNvPr>
            <p:cNvGrpSpPr/>
            <p:nvPr/>
          </p:nvGrpSpPr>
          <p:grpSpPr>
            <a:xfrm>
              <a:off x="4835866" y="5746672"/>
              <a:ext cx="1393281" cy="318227"/>
              <a:chOff x="4835866" y="3552117"/>
              <a:chExt cx="1393281" cy="318227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DA88B53-9600-46C4-A510-4A0A9513AED0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394DD47-DD5E-4528-9D4E-CCA822A78620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BFC7AF61-6EE6-44B2-B12D-56E184D3E87C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60A5C4E9-A236-49D5-B6A7-4497CA1F6828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64" name="Groupe 63">
              <a:extLst>
                <a:ext uri="{FF2B5EF4-FFF2-40B4-BE49-F238E27FC236}">
                  <a16:creationId xmlns:a16="http://schemas.microsoft.com/office/drawing/2014/main" id="{A342A744-FE3E-42A6-B797-1F04E252C7EA}"/>
                </a:ext>
              </a:extLst>
            </p:cNvPr>
            <p:cNvGrpSpPr/>
            <p:nvPr/>
          </p:nvGrpSpPr>
          <p:grpSpPr>
            <a:xfrm>
              <a:off x="4835866" y="6282011"/>
              <a:ext cx="1393281" cy="318227"/>
              <a:chOff x="4835866" y="3552117"/>
              <a:chExt cx="1393281" cy="318227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B69A48BE-2CA8-4586-8DB9-5DC041B8A185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F98E83C-118C-4932-A5D4-99CF6CCC5829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7" name="ZoneTexte 66">
                <a:extLst>
                  <a:ext uri="{FF2B5EF4-FFF2-40B4-BE49-F238E27FC236}">
                    <a16:creationId xmlns:a16="http://schemas.microsoft.com/office/drawing/2014/main" id="{840363EB-6A8B-4251-8188-47CBC06C89E1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84AA1AB8-28BC-417F-816A-24B035CA83C9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01A48CC1-0001-4BD2-B48B-60582D38D64B}"/>
                </a:ext>
              </a:extLst>
            </p:cNvPr>
            <p:cNvGrpSpPr/>
            <p:nvPr/>
          </p:nvGrpSpPr>
          <p:grpSpPr>
            <a:xfrm>
              <a:off x="4835866" y="6728337"/>
              <a:ext cx="1393281" cy="318227"/>
              <a:chOff x="4835866" y="3552117"/>
              <a:chExt cx="1393281" cy="318227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C0F3798E-6927-40A1-9D56-5098DE4DD4D6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7380224-2D8A-433A-898A-596C12C603D7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121DFE9B-2A7A-433B-BA83-3D94021EB392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73" name="ZoneTexte 72">
                <a:extLst>
                  <a:ext uri="{FF2B5EF4-FFF2-40B4-BE49-F238E27FC236}">
                    <a16:creationId xmlns:a16="http://schemas.microsoft.com/office/drawing/2014/main" id="{546F00FC-6650-4B64-A1F8-58AB76D240CF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3A9DD5C8-9D34-4E38-ADBD-0F8293334F63}"/>
                </a:ext>
              </a:extLst>
            </p:cNvPr>
            <p:cNvGrpSpPr/>
            <p:nvPr/>
          </p:nvGrpSpPr>
          <p:grpSpPr>
            <a:xfrm>
              <a:off x="4835866" y="7189866"/>
              <a:ext cx="1393281" cy="318227"/>
              <a:chOff x="4835866" y="3552117"/>
              <a:chExt cx="1393281" cy="318227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27E2585C-36E0-4DCC-B1B4-6859EB439051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3E8AA742-B28D-41A3-844B-97F70C4A9760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9E706082-4455-466D-8155-1085BA082262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78" name="ZoneTexte 77">
                <a:extLst>
                  <a:ext uri="{FF2B5EF4-FFF2-40B4-BE49-F238E27FC236}">
                    <a16:creationId xmlns:a16="http://schemas.microsoft.com/office/drawing/2014/main" id="{6ACA058C-200F-461F-B146-005F9B5A4EA0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2B122BD6-6EB9-4870-918B-225030990B91}"/>
                </a:ext>
              </a:extLst>
            </p:cNvPr>
            <p:cNvGrpSpPr/>
            <p:nvPr/>
          </p:nvGrpSpPr>
          <p:grpSpPr>
            <a:xfrm>
              <a:off x="4835866" y="7561018"/>
              <a:ext cx="1393281" cy="318227"/>
              <a:chOff x="4835866" y="3552117"/>
              <a:chExt cx="1393281" cy="318227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4708EB64-113A-4DAA-8314-BC01BE660845}"/>
                  </a:ext>
                </a:extLst>
              </p:cNvPr>
              <p:cNvSpPr/>
              <p:nvPr/>
            </p:nvSpPr>
            <p:spPr>
              <a:xfrm>
                <a:off x="5292454" y="3616006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A4FAC67A-5055-4902-BFEB-89D134F3E161}"/>
                  </a:ext>
                </a:extLst>
              </p:cNvPr>
              <p:cNvSpPr/>
              <p:nvPr/>
            </p:nvSpPr>
            <p:spPr>
              <a:xfrm>
                <a:off x="6049147" y="3620854"/>
                <a:ext cx="180000" cy="180000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2" name="ZoneTexte 81">
                <a:extLst>
                  <a:ext uri="{FF2B5EF4-FFF2-40B4-BE49-F238E27FC236}">
                    <a16:creationId xmlns:a16="http://schemas.microsoft.com/office/drawing/2014/main" id="{8D0597F8-83FB-4646-9CED-068988C356E7}"/>
                  </a:ext>
                </a:extLst>
              </p:cNvPr>
              <p:cNvSpPr txBox="1"/>
              <p:nvPr/>
            </p:nvSpPr>
            <p:spPr>
              <a:xfrm>
                <a:off x="4835866" y="3552117"/>
                <a:ext cx="48275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/>
                  <a:t>OUI</a:t>
                </a:r>
              </a:p>
            </p:txBody>
          </p:sp>
          <p:sp>
            <p:nvSpPr>
              <p:cNvPr id="83" name="ZoneTexte 82">
                <a:extLst>
                  <a:ext uri="{FF2B5EF4-FFF2-40B4-BE49-F238E27FC236}">
                    <a16:creationId xmlns:a16="http://schemas.microsoft.com/office/drawing/2014/main" id="{D963EB19-3BB8-4577-A796-D08CF316363F}"/>
                  </a:ext>
                </a:extLst>
              </p:cNvPr>
              <p:cNvSpPr txBox="1"/>
              <p:nvPr/>
            </p:nvSpPr>
            <p:spPr>
              <a:xfrm>
                <a:off x="5507665" y="3562567"/>
                <a:ext cx="5627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/>
                  <a:t>NON</a:t>
                </a:r>
              </a:p>
            </p:txBody>
          </p:sp>
        </p:grpSp>
      </p:grpSp>
      <p:pic>
        <p:nvPicPr>
          <p:cNvPr id="85" name="Image 84" descr="Une image contenant texte&#10;&#10;Description générée automatiquement">
            <a:extLst>
              <a:ext uri="{FF2B5EF4-FFF2-40B4-BE49-F238E27FC236}">
                <a16:creationId xmlns:a16="http://schemas.microsoft.com/office/drawing/2014/main" id="{9A55BA9B-7AF4-459B-B9BB-F03CEF462D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7" t="10336" r="25656" b="21434"/>
          <a:stretch/>
        </p:blipFill>
        <p:spPr>
          <a:xfrm>
            <a:off x="413642" y="212853"/>
            <a:ext cx="1448369" cy="1070576"/>
          </a:xfrm>
          <a:prstGeom prst="rect">
            <a:avLst/>
          </a:prstGeom>
        </p:spPr>
      </p:pic>
      <p:sp>
        <p:nvSpPr>
          <p:cNvPr id="87" name="Titre 1">
            <a:extLst>
              <a:ext uri="{FF2B5EF4-FFF2-40B4-BE49-F238E27FC236}">
                <a16:creationId xmlns:a16="http://schemas.microsoft.com/office/drawing/2014/main" id="{B744B318-2AFB-4F6E-B3FD-4263C9BF8486}"/>
              </a:ext>
            </a:extLst>
          </p:cNvPr>
          <p:cNvSpPr txBox="1">
            <a:spLocks/>
          </p:cNvSpPr>
          <p:nvPr/>
        </p:nvSpPr>
        <p:spPr>
          <a:xfrm>
            <a:off x="862061" y="394877"/>
            <a:ext cx="5582297" cy="7065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b="1" dirty="0">
                <a:solidFill>
                  <a:srgbClr val="291F98"/>
                </a:solidFill>
                <a:latin typeface="+mn-lt"/>
              </a:rPr>
              <a:t>Vaccination contre la COVID-19 </a:t>
            </a:r>
          </a:p>
          <a:p>
            <a:pPr algn="r"/>
            <a:r>
              <a:rPr lang="fr-FR" sz="2000" b="1" dirty="0">
                <a:solidFill>
                  <a:srgbClr val="291F98"/>
                </a:solidFill>
                <a:latin typeface="+mn-lt"/>
              </a:rPr>
              <a:t>en pharmacie d’officine</a:t>
            </a:r>
          </a:p>
        </p:txBody>
      </p:sp>
      <p:sp>
        <p:nvSpPr>
          <p:cNvPr id="89" name="Sous-titre 2">
            <a:extLst>
              <a:ext uri="{FF2B5EF4-FFF2-40B4-BE49-F238E27FC236}">
                <a16:creationId xmlns:a16="http://schemas.microsoft.com/office/drawing/2014/main" id="{39F11664-CEAD-4085-8923-08D81B0CD9F3}"/>
              </a:ext>
            </a:extLst>
          </p:cNvPr>
          <p:cNvSpPr txBox="1">
            <a:spLocks/>
          </p:cNvSpPr>
          <p:nvPr/>
        </p:nvSpPr>
        <p:spPr>
          <a:xfrm>
            <a:off x="2179675" y="8299369"/>
            <a:ext cx="4264684" cy="1308714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600" b="1" dirty="0">
              <a:solidFill>
                <a:srgbClr val="002060"/>
              </a:solidFill>
            </a:endParaRPr>
          </a:p>
          <a:p>
            <a:pPr algn="l"/>
            <a:r>
              <a:rPr lang="fr-FR" sz="1600" b="1" dirty="0">
                <a:solidFill>
                  <a:srgbClr val="002060"/>
                </a:solidFill>
              </a:rPr>
              <a:t>Date :</a:t>
            </a:r>
            <a:endParaRPr lang="fr-FR" sz="1400" b="1" dirty="0">
              <a:solidFill>
                <a:srgbClr val="002060"/>
              </a:solidFill>
            </a:endParaRPr>
          </a:p>
          <a:p>
            <a:pPr algn="l"/>
            <a:r>
              <a:rPr lang="fr-FR" sz="1600" b="1" dirty="0">
                <a:solidFill>
                  <a:srgbClr val="002060"/>
                </a:solidFill>
              </a:rPr>
              <a:t>_ _ / _ _ / _ _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92" name="Rectangle : coins arrondis 91">
            <a:extLst>
              <a:ext uri="{FF2B5EF4-FFF2-40B4-BE49-F238E27FC236}">
                <a16:creationId xmlns:a16="http://schemas.microsoft.com/office/drawing/2014/main" id="{361E5475-7B1B-489C-99C5-1A21B3CAF0D9}"/>
              </a:ext>
            </a:extLst>
          </p:cNvPr>
          <p:cNvSpPr/>
          <p:nvPr/>
        </p:nvSpPr>
        <p:spPr>
          <a:xfrm>
            <a:off x="3546986" y="8580695"/>
            <a:ext cx="2833544" cy="966716"/>
          </a:xfrm>
          <a:prstGeom prst="roundRect">
            <a:avLst>
              <a:gd name="adj" fmla="val 677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E3EDC950-0AC5-433A-BD6B-549C9A0A8419}"/>
              </a:ext>
            </a:extLst>
          </p:cNvPr>
          <p:cNvSpPr txBox="1"/>
          <p:nvPr/>
        </p:nvSpPr>
        <p:spPr>
          <a:xfrm>
            <a:off x="4500232" y="8541758"/>
            <a:ext cx="10499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400" i="1" dirty="0"/>
              <a:t>Signature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E8E3078C-4A84-4F25-B767-F936FDA35072}"/>
              </a:ext>
            </a:extLst>
          </p:cNvPr>
          <p:cNvSpPr txBox="1"/>
          <p:nvPr/>
        </p:nvSpPr>
        <p:spPr>
          <a:xfrm>
            <a:off x="2833221" y="8260306"/>
            <a:ext cx="2955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rgbClr val="002060"/>
                </a:solidFill>
              </a:rPr>
              <a:t>Espace réservé au pharmacien </a:t>
            </a:r>
          </a:p>
        </p:txBody>
      </p:sp>
      <p:pic>
        <p:nvPicPr>
          <p:cNvPr id="97" name="Image 96">
            <a:extLst>
              <a:ext uri="{FF2B5EF4-FFF2-40B4-BE49-F238E27FC236}">
                <a16:creationId xmlns:a16="http://schemas.microsoft.com/office/drawing/2014/main" id="{77543D1F-30B9-4434-A7B1-3FB8BFFF012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2" t="29722" r="22598" b="30272"/>
          <a:stretch/>
        </p:blipFill>
        <p:spPr>
          <a:xfrm>
            <a:off x="281905" y="8339084"/>
            <a:ext cx="1590739" cy="629132"/>
          </a:xfrm>
          <a:prstGeom prst="rect">
            <a:avLst/>
          </a:prstGeom>
        </p:spPr>
      </p:pic>
      <p:pic>
        <p:nvPicPr>
          <p:cNvPr id="99" name="Image 98">
            <a:extLst>
              <a:ext uri="{FF2B5EF4-FFF2-40B4-BE49-F238E27FC236}">
                <a16:creationId xmlns:a16="http://schemas.microsoft.com/office/drawing/2014/main" id="{28EA59D2-48CE-49D2-A436-6D5102BE25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02" y="8913951"/>
            <a:ext cx="1526209" cy="70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87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>
            <a:extLst>
              <a:ext uri="{FF2B5EF4-FFF2-40B4-BE49-F238E27FC236}">
                <a16:creationId xmlns:a16="http://schemas.microsoft.com/office/drawing/2014/main" id="{00BF8AA5-5FF8-4AA7-A504-B096AA19F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634" y="1183758"/>
            <a:ext cx="5798732" cy="553601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285750" indent="-285750" algn="l">
              <a:buFontTx/>
              <a:buChar char="-"/>
            </a:pPr>
            <a:endParaRPr lang="fr-FR" sz="1400" dirty="0">
              <a:effectLst/>
              <a:latin typeface="Arial" panose="020B060402020202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fr-FR" sz="1400" dirty="0">
                <a:effectLst/>
                <a:latin typeface="Arial" panose="020B0604020202020204" pitchFamily="34" charset="0"/>
              </a:rPr>
              <a:t>Trisomie 21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effectLst/>
                <a:latin typeface="Arial" panose="020B0604020202020204" pitchFamily="34" charset="0"/>
              </a:rPr>
              <a:t>Transplantation d’organe solide ou de cellules souches hématopoïétiques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I</a:t>
            </a:r>
            <a:r>
              <a:rPr lang="fr-FR" sz="1400" dirty="0">
                <a:effectLst/>
                <a:latin typeface="Arial" panose="020B0604020202020204" pitchFamily="34" charset="0"/>
              </a:rPr>
              <a:t>nsuffisance rénale chronique terminale (insuffisants rénaux dialysés)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D</a:t>
            </a:r>
            <a:r>
              <a:rPr lang="fr-FR" sz="1400" dirty="0">
                <a:effectLst/>
                <a:latin typeface="Arial" panose="020B0604020202020204" pitchFamily="34" charset="0"/>
              </a:rPr>
              <a:t>iabète (type 1 et 2)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O</a:t>
            </a:r>
            <a:r>
              <a:rPr lang="fr-FR" sz="1400" dirty="0">
                <a:effectLst/>
                <a:latin typeface="Arial" panose="020B0604020202020204" pitchFamily="34" charset="0"/>
              </a:rPr>
              <a:t>bésité (IMC &gt; 30 kg/m</a:t>
            </a:r>
            <a:r>
              <a:rPr lang="fr-FR" sz="1400" baseline="30000" dirty="0">
                <a:effectLst/>
                <a:latin typeface="Arial" panose="020B0604020202020204" pitchFamily="34" charset="0"/>
              </a:rPr>
              <a:t>2</a:t>
            </a:r>
            <a:r>
              <a:rPr lang="fr-FR" sz="1400" dirty="0">
                <a:effectLst/>
                <a:latin typeface="Arial" panose="020B0604020202020204" pitchFamily="34" charset="0"/>
              </a:rPr>
              <a:t>), 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C</a:t>
            </a:r>
            <a:r>
              <a:rPr lang="fr-FR" sz="1400" dirty="0">
                <a:effectLst/>
                <a:latin typeface="Arial" panose="020B0604020202020204" pitchFamily="34" charset="0"/>
              </a:rPr>
              <a:t>ancers (solide ou hématologique)</a:t>
            </a:r>
          </a:p>
          <a:p>
            <a:pPr marL="285750" indent="-285750" algn="l">
              <a:buFontTx/>
              <a:buChar char="-"/>
            </a:pPr>
            <a:r>
              <a:rPr lang="fr-FR" sz="1400" dirty="0" err="1">
                <a:effectLst/>
                <a:latin typeface="Arial" panose="020B0604020202020204" pitchFamily="34" charset="0"/>
              </a:rPr>
              <a:t>Bronchopneumopathie</a:t>
            </a:r>
            <a:r>
              <a:rPr lang="fr-FR" sz="1400" dirty="0">
                <a:effectLst/>
                <a:latin typeface="Arial" panose="020B0604020202020204" pitchFamily="34" charset="0"/>
              </a:rPr>
              <a:t> chronique obstructive (BPCO) et insuffisance respiratoire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I</a:t>
            </a:r>
            <a:r>
              <a:rPr lang="fr-FR" sz="1400" dirty="0">
                <a:effectLst/>
                <a:latin typeface="Arial" panose="020B0604020202020204" pitchFamily="34" charset="0"/>
              </a:rPr>
              <a:t>nsuffisance cardiaque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H</a:t>
            </a:r>
            <a:r>
              <a:rPr lang="fr-FR" sz="1400" dirty="0">
                <a:effectLst/>
                <a:latin typeface="Arial" panose="020B0604020202020204" pitchFamily="34" charset="0"/>
              </a:rPr>
              <a:t>ypertension artérielle compliquée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M</a:t>
            </a:r>
            <a:r>
              <a:rPr lang="fr-FR" sz="1400" dirty="0">
                <a:effectLst/>
                <a:latin typeface="Arial" panose="020B0604020202020204" pitchFamily="34" charset="0"/>
              </a:rPr>
              <a:t>aladies hépatiques chroniques et en particulier la cirrhose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effectLst/>
                <a:latin typeface="Arial" panose="020B0604020202020204" pitchFamily="34" charset="0"/>
              </a:rPr>
              <a:t>Troubles psychiatriques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effectLst/>
                <a:latin typeface="Arial" panose="020B0604020202020204" pitchFamily="34" charset="0"/>
              </a:rPr>
              <a:t>Démence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A</a:t>
            </a:r>
            <a:r>
              <a:rPr lang="fr-FR" sz="1400" dirty="0">
                <a:effectLst/>
                <a:latin typeface="Arial" panose="020B0604020202020204" pitchFamily="34" charset="0"/>
              </a:rPr>
              <a:t>ntécédent d’accident vasculaire cérébral</a:t>
            </a:r>
          </a:p>
          <a:p>
            <a:pPr algn="l"/>
            <a:endParaRPr lang="fr-FR" sz="1400" dirty="0">
              <a:latin typeface="Arial" panose="020B0604020202020204" pitchFamily="34" charset="0"/>
            </a:endParaRPr>
          </a:p>
          <a:p>
            <a:pPr algn="l"/>
            <a:r>
              <a:rPr lang="fr-FR" sz="1400" u="sng" dirty="0">
                <a:latin typeface="Arial" panose="020B0604020202020204" pitchFamily="34" charset="0"/>
              </a:rPr>
              <a:t>Facteur de risque spécifique :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latin typeface="Arial" panose="020B0604020202020204" pitchFamily="34" charset="0"/>
              </a:rPr>
              <a:t>Femme enceinte</a:t>
            </a:r>
          </a:p>
          <a:p>
            <a:pPr algn="l"/>
            <a:endParaRPr lang="fr-FR" sz="1400" dirty="0">
              <a:latin typeface="Arial" panose="020B0604020202020204" pitchFamily="34" charset="0"/>
            </a:endParaRPr>
          </a:p>
          <a:p>
            <a:pPr algn="l"/>
            <a:endParaRPr lang="fr-FR" b="1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fr-FR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/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BF3442-D430-4DF2-8026-92927332DBF3}"/>
              </a:ext>
            </a:extLst>
          </p:cNvPr>
          <p:cNvSpPr/>
          <p:nvPr/>
        </p:nvSpPr>
        <p:spPr>
          <a:xfrm>
            <a:off x="0" y="7142348"/>
            <a:ext cx="6858000" cy="2763652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Titre 1">
            <a:extLst>
              <a:ext uri="{FF2B5EF4-FFF2-40B4-BE49-F238E27FC236}">
                <a16:creationId xmlns:a16="http://schemas.microsoft.com/office/drawing/2014/main" id="{7B6233EE-58B4-4E9C-9160-0CFF59FD0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155" y="276447"/>
            <a:ext cx="5582297" cy="732282"/>
          </a:xfrm>
        </p:spPr>
        <p:txBody>
          <a:bodyPr>
            <a:noAutofit/>
          </a:bodyPr>
          <a:lstStyle/>
          <a:p>
            <a:r>
              <a:rPr lang="fr-FR" sz="2000" b="1" dirty="0">
                <a:solidFill>
                  <a:srgbClr val="291F98"/>
                </a:solidFill>
                <a:latin typeface="+mn-lt"/>
              </a:rPr>
              <a:t>Liste des comorbidités ouvrant le droit à la priorisation pour la vaccination contre la COVID-19</a:t>
            </a:r>
            <a:br>
              <a:rPr lang="fr-FR" sz="1800" dirty="0">
                <a:solidFill>
                  <a:srgbClr val="291F98"/>
                </a:solidFill>
                <a:latin typeface="+mn-lt"/>
              </a:rPr>
            </a:br>
            <a:r>
              <a:rPr lang="fr-FR" sz="1100" i="1" dirty="0">
                <a:solidFill>
                  <a:srgbClr val="291F98"/>
                </a:solidFill>
                <a:latin typeface="+mn-lt"/>
              </a:rPr>
              <a:t>version à jour le 5 mars 2021</a:t>
            </a:r>
            <a:endParaRPr lang="fr-FR" sz="1800" b="1" i="1" dirty="0">
              <a:solidFill>
                <a:srgbClr val="291F98"/>
              </a:solidFill>
              <a:latin typeface="+mn-lt"/>
            </a:endParaRP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634CA941-269D-4610-A158-40119D3A75B0}"/>
              </a:ext>
            </a:extLst>
          </p:cNvPr>
          <p:cNvSpPr txBox="1"/>
          <p:nvPr/>
        </p:nvSpPr>
        <p:spPr>
          <a:xfrm>
            <a:off x="660547" y="7259673"/>
            <a:ext cx="5536905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u="sng" dirty="0">
                <a:latin typeface="Arial" panose="020B0604020202020204" pitchFamily="34" charset="0"/>
              </a:rPr>
              <a:t>Pour en savoir plus, il est recommandé de consulter le document de la Haute Autorité de Santé : </a:t>
            </a:r>
          </a:p>
          <a:p>
            <a:endParaRPr lang="fr-FR" sz="1400" dirty="0">
              <a:latin typeface="Arial" panose="020B0604020202020204" pitchFamily="34" charset="0"/>
            </a:endParaRPr>
          </a:p>
          <a:p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</a:rPr>
              <a:t>HAS - </a:t>
            </a:r>
            <a:r>
              <a:rPr lang="fr-FR" sz="1400" b="1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Stratégie de vaccination contre le Sars-Cov-2 Actualisation des facteurs de risque de formes graves de la co-vid-19 et des recommandations sur la stratégie de priorisation des populations à vacciner </a:t>
            </a:r>
          </a:p>
          <a:p>
            <a:endParaRPr lang="fr-FR" sz="14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</a:rPr>
              <a:t>https://www.has-sante.fr/upload/docs/application/pdf/2021-03/actualisation_des_facteurs_de_risque_de_formes_graves_de_la_covid-19_et_des_reco_sur_la_strategie_de_priorisation_des_popula.pdf</a:t>
            </a:r>
          </a:p>
        </p:txBody>
      </p:sp>
    </p:spTree>
    <p:extLst>
      <p:ext uri="{BB962C8B-B14F-4D97-AF65-F5344CB8AC3E}">
        <p14:creationId xmlns:p14="http://schemas.microsoft.com/office/powerpoint/2010/main" val="206651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3F3F47-6FAB-4BE9-8A0A-9341E3E33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807" y="1270241"/>
            <a:ext cx="5582297" cy="562821"/>
          </a:xfrm>
        </p:spPr>
        <p:txBody>
          <a:bodyPr>
            <a:noAutofit/>
          </a:bodyPr>
          <a:lstStyle/>
          <a:p>
            <a:r>
              <a:rPr lang="fr-FR" sz="1800" dirty="0">
                <a:solidFill>
                  <a:srgbClr val="291F98"/>
                </a:solidFill>
                <a:latin typeface="+mn-lt"/>
              </a:rPr>
              <a:t>- ARGUMENTAIRE -</a:t>
            </a:r>
            <a:br>
              <a:rPr lang="fr-FR" sz="1800" dirty="0">
                <a:solidFill>
                  <a:srgbClr val="291F98"/>
                </a:solidFill>
                <a:latin typeface="+mn-lt"/>
              </a:rPr>
            </a:br>
            <a:r>
              <a:rPr lang="fr-FR" sz="1800" dirty="0">
                <a:solidFill>
                  <a:srgbClr val="291F98"/>
                </a:solidFill>
                <a:latin typeface="+mn-lt"/>
              </a:rPr>
              <a:t>QUESTIONNAIRE </a:t>
            </a:r>
            <a:r>
              <a:rPr lang="fr-FR" sz="1800" b="1" dirty="0">
                <a:solidFill>
                  <a:srgbClr val="291F98"/>
                </a:solidFill>
                <a:latin typeface="+mn-lt"/>
              </a:rPr>
              <a:t>VACCINATION CONTRE LA COVID-19</a:t>
            </a:r>
          </a:p>
        </p:txBody>
      </p:sp>
      <p:graphicFrame>
        <p:nvGraphicFramePr>
          <p:cNvPr id="38" name="Tableau 38">
            <a:extLst>
              <a:ext uri="{FF2B5EF4-FFF2-40B4-BE49-F238E27FC236}">
                <a16:creationId xmlns:a16="http://schemas.microsoft.com/office/drawing/2014/main" id="{1D4E719C-BE51-490C-99D6-0E68B125D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18100"/>
              </p:ext>
            </p:extLst>
          </p:nvPr>
        </p:nvGraphicFramePr>
        <p:xfrm>
          <a:off x="413642" y="1801163"/>
          <a:ext cx="5944629" cy="795993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944629">
                  <a:extLst>
                    <a:ext uri="{9D8B030D-6E8A-4147-A177-3AD203B41FA5}">
                      <a16:colId xmlns:a16="http://schemas.microsoft.com/office/drawing/2014/main" val="25665133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588568"/>
                  </a:ext>
                </a:extLst>
              </a:tr>
              <a:tr h="278263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rgbClr val="002060"/>
                          </a:solidFill>
                        </a:rPr>
                        <a:t>Présentez-vous une comorbidité spécifique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32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Cette question permet de valider l’éligibilité du patient face aux critères de priorisation fixés par la HAS.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11544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rgbClr val="002060"/>
                          </a:solidFill>
                        </a:rPr>
                        <a:t>Avez-vous eu un test (PCR ou antigénique) positif au cours des 3 derniers mois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5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le patient ne doit pas se faire vacciner contre la COVID-19. Les recommandations de la HAS préconisent chez les patients immunocompétents d’attendre 6 mois après une infection à Sars-CoV-2 avant de se faire vacciner. Dans ce cas, le schéma vaccinal sera constitué d’une seule dose de vaccin.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84529"/>
                  </a:ext>
                </a:extLst>
              </a:tr>
              <a:tr h="261561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rgbClr val="002060"/>
                          </a:solidFill>
                        </a:rPr>
                        <a:t>Avez-vous de la fièvre aujourd’hui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8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le patient ne doit pas se faire vacciner contre la COVID-19. Un épisode de fièvre peut être le signe d’une infection en cours. Dans ce cas là, il faut inviter le patient à consulter son médecin traitant.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868905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rgbClr val="002060"/>
                          </a:solidFill>
                        </a:rPr>
                        <a:t>Avez-vous reçu un vaccin au cours des deux dernières semaines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958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le patient ne doit pas se faire vacciner contre la COVID-19. Une vaccination récente contre une autre maladie que la COVID-19 ne présente pas de risque pour le patient. Cependant, pour faciliter la compréhension d’un éventuel évènement indésirable et limiter d’éventuelles interférences dans les réponses immunitaires suscitées par deux</a:t>
                      </a:r>
                      <a:r>
                        <a:rPr lang="fr-FR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vaccins, il est recommandé d’espacer les vaccinations d’au moins 14 jours.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84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Avez-vous des antécédents d’allergie ou d’hypersensibilité à certaines substances ou avec d’autres vaccins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91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le patient ne doit pas se faire vacciner contre la COVID-19 en officine. Les évènements allergiques sont rares avec les vaccins contre la COVID-19. Cependant, pour un patient présentant des antécédents d’allergie ou d’hypersensibilité, il est recommandé au pharmacien d’orienter le patient vers son médecin traitant.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6762"/>
                  </a:ext>
                </a:extLst>
              </a:tr>
              <a:tr h="263688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fr-FR" sz="11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Êtes-vous traité par un traitement anticoagulant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38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patient peut se faire vacciner contre la COVID-19 en officine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Cependant, certaines conditions sont à respecter :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injecter dans le muscle deltoïde (</a:t>
                      </a: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sous-cutanée interdite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- recourir à une aiguille de petit calibre - exercer une pression ferme au point d’injection sans masser ni frotter 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pendant au moins 2 minutes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informer le patient du risque d’hématome.</a:t>
                      </a:r>
                      <a:endParaRPr lang="fr-FR" sz="11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014026"/>
                  </a:ext>
                </a:extLst>
              </a:tr>
              <a:tr h="267114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rgbClr val="002060"/>
                          </a:solidFill>
                        </a:rPr>
                        <a:t>Présentez-vous des troubles de l’hémostase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79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le patient ne doit pas se faire vacciner contre la COVID-19 en officine. Il est recommandé d’orienter le patient vers son médecin traitant pour réaliser l’injection du vaccin.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76977"/>
                  </a:ext>
                </a:extLst>
              </a:tr>
              <a:tr h="14005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2060"/>
                          </a:solidFill>
                        </a:rPr>
                        <a:t>Êtes-vous enceinte ? Allaitez-vous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023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cas de réponse positive, la patiente ne doit pas se faire vacciner contre la COVID-19 en officine. La grossesse et l’allaitement ne constituent pas une contre indication à la vaccination contre la COVID-19. Il est recommandé d’orienter la patiente vers sa sage-femme ou son médecin traitant pour réaliser l’injection du vaccin.</a:t>
                      </a:r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346221"/>
                  </a:ext>
                </a:extLst>
              </a:tr>
            </a:tbl>
          </a:graphicData>
        </a:graphic>
      </p:graphicFrame>
      <p:pic>
        <p:nvPicPr>
          <p:cNvPr id="85" name="Image 84" descr="Une image contenant texte&#10;&#10;Description générée automatiquement">
            <a:extLst>
              <a:ext uri="{FF2B5EF4-FFF2-40B4-BE49-F238E27FC236}">
                <a16:creationId xmlns:a16="http://schemas.microsoft.com/office/drawing/2014/main" id="{9A55BA9B-7AF4-459B-B9BB-F03CEF462D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7" t="10336" r="25656" b="21434"/>
          <a:stretch/>
        </p:blipFill>
        <p:spPr>
          <a:xfrm>
            <a:off x="413642" y="212853"/>
            <a:ext cx="1448369" cy="1070576"/>
          </a:xfrm>
          <a:prstGeom prst="rect">
            <a:avLst/>
          </a:prstGeom>
        </p:spPr>
      </p:pic>
      <p:sp>
        <p:nvSpPr>
          <p:cNvPr id="87" name="Titre 1">
            <a:extLst>
              <a:ext uri="{FF2B5EF4-FFF2-40B4-BE49-F238E27FC236}">
                <a16:creationId xmlns:a16="http://schemas.microsoft.com/office/drawing/2014/main" id="{B744B318-2AFB-4F6E-B3FD-4263C9BF8486}"/>
              </a:ext>
            </a:extLst>
          </p:cNvPr>
          <p:cNvSpPr txBox="1">
            <a:spLocks/>
          </p:cNvSpPr>
          <p:nvPr/>
        </p:nvSpPr>
        <p:spPr>
          <a:xfrm>
            <a:off x="862061" y="394877"/>
            <a:ext cx="5582297" cy="7065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b="1" dirty="0">
                <a:solidFill>
                  <a:srgbClr val="291F98"/>
                </a:solidFill>
                <a:latin typeface="+mn-lt"/>
              </a:rPr>
              <a:t>Vaccination contre la COVID-19 </a:t>
            </a:r>
          </a:p>
          <a:p>
            <a:pPr algn="r"/>
            <a:r>
              <a:rPr lang="fr-FR" sz="2000" b="1" dirty="0">
                <a:solidFill>
                  <a:srgbClr val="291F98"/>
                </a:solidFill>
                <a:latin typeface="+mn-lt"/>
              </a:rPr>
              <a:t>en pharmacie d’officine</a:t>
            </a:r>
          </a:p>
        </p:txBody>
      </p:sp>
    </p:spTree>
    <p:extLst>
      <p:ext uri="{BB962C8B-B14F-4D97-AF65-F5344CB8AC3E}">
        <p14:creationId xmlns:p14="http://schemas.microsoft.com/office/powerpoint/2010/main" val="5763408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865</Words>
  <Application>Microsoft Office PowerPoint</Application>
  <PresentationFormat>Format A4 (210 x 297 mm)</PresentationFormat>
  <Paragraphs>86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QUESTIONNAIRE VACCINATION CONTRE LA COVID-19</vt:lpstr>
      <vt:lpstr>Liste des comorbidités ouvrant le droit à la priorisation pour la vaccination contre la COVID-19 version à jour le 5 mars 2021</vt:lpstr>
      <vt:lpstr>- ARGUMENTAIRE - QUESTIONNAIRE VACCINATION CONTRE LA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ATTESTATION DE VACCINATION CONTRE LA COVID-19</dc:title>
  <dc:creator>Arnaud TANTY</dc:creator>
  <cp:lastModifiedBy>utilisateur</cp:lastModifiedBy>
  <cp:revision>33</cp:revision>
  <cp:lastPrinted>2021-03-08T09:17:04Z</cp:lastPrinted>
  <dcterms:created xsi:type="dcterms:W3CDTF">2021-03-05T07:24:54Z</dcterms:created>
  <dcterms:modified xsi:type="dcterms:W3CDTF">2021-03-08T09:21:44Z</dcterms:modified>
</cp:coreProperties>
</file>